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18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EF3AE28B6C46D1117CBBA251A07B11C6C7C5768D6761820E322DA1BBA42282C9440EEF08E6CC43400635U6VA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4632" cy="122413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Амосовского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сельсовета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Курской области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312368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rgbClr val="5318F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5318FA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endParaRPr lang="ru-RU" sz="2000" b="1" dirty="0" smtClean="0">
              <a:solidFill>
                <a:srgbClr val="5318F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муниципального образования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 Курской области на 2024 год  и на плановый период 2025 и 2026 годов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332656"/>
          <a:ext cx="8689304" cy="4536506"/>
        </p:xfrm>
        <a:graphic>
          <a:graphicData uri="http://schemas.openxmlformats.org/drawingml/2006/table">
            <a:tbl>
              <a:tblPr/>
              <a:tblGrid>
                <a:gridCol w="5112568"/>
                <a:gridCol w="1296144"/>
                <a:gridCol w="1152128"/>
                <a:gridCol w="1128464"/>
              </a:tblGrid>
              <a:tr h="56706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дотация бюджетам сельских поселений на выравнивание бюджетной обеспеченности из бюджетов муниципальных районов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709761,00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610299,00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567809,00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134910,00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148721,00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162767,00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134910,00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148721,00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162767,00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134910,00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148721,00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162767,00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134910,00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148721,00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162767,00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749498,00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595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трансферты, передаваемые бюджетам муниципальных образований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749498,00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595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трансферты, передаваемые бюджетам муниципальных образований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749498,00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830947"/>
          <a:ext cx="8784976" cy="5831316"/>
        </p:xfrm>
        <a:graphic>
          <a:graphicData uri="http://schemas.openxmlformats.org/drawingml/2006/table">
            <a:tbl>
              <a:tblPr/>
              <a:tblGrid>
                <a:gridCol w="5256584"/>
                <a:gridCol w="1296144"/>
                <a:gridCol w="1080120"/>
                <a:gridCol w="1152128"/>
              </a:tblGrid>
              <a:tr h="1936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2025 год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2026 год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сумма всего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сумма всего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сумма всего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муниципальной программы «Развитие муниципальной службы в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Амосовском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сельсовете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Медвенского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района»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70220,00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22082,00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22082,00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финансами в муниципальном образовании «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Амосовский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сельсовет»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Медвенского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района Курской области"</a:t>
                      </a:r>
                    </a:p>
                  </a:txBody>
                  <a:tcPr marL="21715" marR="217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136564,70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«Управление муниципальным имуществом и земельными ресурсами Амосовского сельсовета Медвенского района»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30000,00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30000,00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30000,00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«Информатизация Амосовского сельсовета Медвенского района»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122000,00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«Защита населения и территории от чрезвычайных ситуаций природного и техногенного характера,  пожарная безопасность муниципального образования «Амосовский сельсовет» Медвенского района»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25800,00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25800,00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25800,00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«Профилактика правонарушений в Амосовском сельсовете Медвенского района»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основное мероприятие «Реализация мероприятий направленных на обеспечение правопорядка на территории муниципального образования»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реализация мероприятий направленных на обеспечение правопорядка на территории муниципального образования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закупка товаров, работ и услуг для обеспечения государственных (муниципальных) нужд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8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Муниципальная </a:t>
                      </a:r>
                      <a:r>
                        <a:rPr lang="ru-RU" sz="1200" u="none" strike="noStrike">
                          <a:solidFill>
                            <a:srgbClr val="0563C1"/>
                          </a:solidFill>
                          <a:latin typeface="+mn-lt"/>
                          <a:ea typeface="Times New Roman"/>
                          <a:cs typeface="Times New Roman"/>
                          <a:hlinkClick r:id="rId2"/>
                        </a:rPr>
                        <a:t>программа</a:t>
                      </a: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 «Развитие транспортной системы, обеспечение перевозки пассажиров в муниципальном образовании «Амосовский сельсовет» и безопасности дорожного движения»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160000,00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104178"/>
            <a:ext cx="85689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бюджетных ассигнований на реализацию целевых программ, финансируемых за счет бюджета муниципального образования «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Амосовский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сельсовет»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Медвенского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 на 2024 год и на плановый период 2025 и 2026 годов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188640"/>
          <a:ext cx="8856984" cy="5832649"/>
        </p:xfrm>
        <a:graphic>
          <a:graphicData uri="http://schemas.openxmlformats.org/drawingml/2006/table">
            <a:tbl>
              <a:tblPr/>
              <a:tblGrid>
                <a:gridCol w="5040560"/>
                <a:gridCol w="1368152"/>
                <a:gridCol w="1296144"/>
                <a:gridCol w="1152128"/>
              </a:tblGrid>
              <a:tr h="1169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Подпрограмма «Управление муниципальной программой и обеспечение условий реализации» муниципальной программы «Развитие транспортной системы, обеспечение перевозки пассажиров в муниципальном образовании «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Амосовский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сельсовет» и безопасности дорожного движения»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160000,00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«Энергосбережение и повышение энергетической эффективности в муниципальном образовании «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Амосовский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сельсовет»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Медвенского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района Курской области на период 2021 – 2023 годы»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17500,00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17500,00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17500,00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«Развитие малого и среднего предпринимательства на территории муниципального образования «Амосовский сельсовет» Медвенского района Курской области»</a:t>
                      </a:r>
                      <a:endParaRPr lang="ru-RU" sz="12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основное мероприятие «Мероприятия по благоустройству территории муниципального образования «Амосовский сельсовет»</a:t>
                      </a:r>
                    </a:p>
                  </a:txBody>
                  <a:tcPr marL="21715" marR="21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419172,26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425261,00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417696,00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«Повышение эффективности работы с молодежью, организация отдыха и оздоровления детей, молодежи, развитие физической культуры и спорта в Амосовском сельсовете Медвенского района»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«Развитие культуры Амсовского сельсовета Медвенского района Курской области»</a:t>
                      </a:r>
                    </a:p>
                  </a:txBody>
                  <a:tcPr marL="21715" marR="21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336060,00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муниципальная программа «Социальная поддержка граждан муниципального образования «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Амосовский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сельсовет»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Медвенского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района Курской области» </a:t>
                      </a:r>
                    </a:p>
                  </a:txBody>
                  <a:tcPr marL="21715" marR="21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220349,00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293799,00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293799,00</a:t>
                      </a:r>
                    </a:p>
                  </a:txBody>
                  <a:tcPr marL="21715" marR="217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такое бюджет для граждан?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Бюджет для граждан –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документ, представленный в максимально простой, наглядной и понятной форме для граждан Российской Федерации. В нём содержится информация о финансовых планах, в виде, доступном для большинства заинтересованных пользователей.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Что такое бюджет?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Бюджет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документ, в котором указываются образования и расходования денежных средств, необходимых для выполнения задач и функций государства и местного самоуправления.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Бюджет муниципального образования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 составляется на три года – наступающий финансовый год и плановый период (два последующих года).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3"/>
            <a:ext cx="88569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Этапы формирования бюджета муниципального образования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 Курской области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(Составление проекта бюджета осуществляется Администрацией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 в установленном порядке)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Рассмотрение проекта бюджета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(Проект бюджета вносится на рассмотрение в Собрание депутатов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 не позднее 15 ноября текущего года)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Утверждение проекта бюджета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(Бюджет утверждается Собранием депутатов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 до начала очередного финансового года)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     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427984" y="450912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270892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на :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Бюджетном послании Президента Российской Федерации.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Прогнозе социально-экономического развития муниципального образования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Основных направлениях бюджетной и налоговой политики муниципального образования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Муниципальных программах муниципального образования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мероприятиях муниципального образования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Курской области. </a:t>
            </a:r>
          </a:p>
          <a:p>
            <a:pPr algn="ctr"/>
            <a:r>
              <a:rPr lang="ru-RU" dirty="0" smtClean="0"/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2047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– Расходы = Дефицит или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/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поступления денежных средств в бюджет</a:t>
            </a:r>
          </a:p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/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-15997" r="-15869"/>
          <a:stretch>
            <a:fillRect/>
          </a:stretch>
        </p:blipFill>
        <p:spPr bwMode="auto">
          <a:xfrm>
            <a:off x="251520" y="2780928"/>
            <a:ext cx="3780656" cy="3176191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-15997" r="-15869"/>
          <a:stretch>
            <a:fillRect/>
          </a:stretch>
        </p:blipFill>
        <p:spPr bwMode="auto">
          <a:xfrm>
            <a:off x="4788024" y="2780928"/>
            <a:ext cx="3816424" cy="320624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51686" y="332432"/>
            <a:ext cx="8784554" cy="5112460"/>
            <a:chOff x="-28" y="-383"/>
            <a:chExt cx="16066" cy="90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5906" cy="8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076" name="_s1032"/>
            <p:cNvCxnSpPr>
              <a:cxnSpLocks noChangeShapeType="1"/>
            </p:cNvCxnSpPr>
            <p:nvPr/>
          </p:nvCxnSpPr>
          <p:spPr bwMode="auto">
            <a:xfrm rot="16200000" flipV="1">
              <a:off x="9800" y="367"/>
              <a:ext cx="1738" cy="5590"/>
            </a:xfrm>
            <a:prstGeom prst="bentConnector3">
              <a:avLst>
                <a:gd name="adj1" fmla="val 20718"/>
              </a:avLst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7" name="_s1033"/>
            <p:cNvCxnSpPr>
              <a:cxnSpLocks noChangeShapeType="1"/>
            </p:cNvCxnSpPr>
            <p:nvPr/>
          </p:nvCxnSpPr>
          <p:spPr bwMode="auto">
            <a:xfrm rot="5400000" flipH="1" flipV="1">
              <a:off x="7365" y="3821"/>
              <a:ext cx="1019" cy="2"/>
            </a:xfrm>
            <a:prstGeom prst="bentConnector3">
              <a:avLst>
                <a:gd name="adj1" fmla="val 50000"/>
              </a:avLst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8" name="_s1034"/>
            <p:cNvCxnSpPr>
              <a:cxnSpLocks noChangeShapeType="1"/>
            </p:cNvCxnSpPr>
            <p:nvPr/>
          </p:nvCxnSpPr>
          <p:spPr bwMode="auto">
            <a:xfrm rot="16200000">
              <a:off x="4259" y="376"/>
              <a:ext cx="1738" cy="5572"/>
            </a:xfrm>
            <a:prstGeom prst="bentConnector3">
              <a:avLst>
                <a:gd name="adj1" fmla="val 20718"/>
              </a:avLst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</p:spPr>
        </p:cxnSp>
        <p:sp>
          <p:nvSpPr>
            <p:cNvPr id="3079" name="_s1035"/>
            <p:cNvSpPr>
              <a:spLocks noChangeArrowheads="1"/>
            </p:cNvSpPr>
            <p:nvPr/>
          </p:nvSpPr>
          <p:spPr bwMode="auto">
            <a:xfrm>
              <a:off x="5635" y="-383"/>
              <a:ext cx="4762" cy="2693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7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ДОХОДЫ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_s1036"/>
            <p:cNvSpPr>
              <a:spLocks noChangeArrowheads="1"/>
            </p:cNvSpPr>
            <p:nvPr/>
          </p:nvSpPr>
          <p:spPr bwMode="auto">
            <a:xfrm>
              <a:off x="-28" y="4076"/>
              <a:ext cx="4762" cy="4204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Налоговые доходы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*Налог на доходы физических лиц;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*Налоги на совокупный доход;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*Налоги на имущество.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*Земельный налог.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_s1037"/>
            <p:cNvSpPr>
              <a:spLocks noChangeArrowheads="1"/>
            </p:cNvSpPr>
            <p:nvPr/>
          </p:nvSpPr>
          <p:spPr bwMode="auto">
            <a:xfrm>
              <a:off x="5371" y="4204"/>
              <a:ext cx="4762" cy="4204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Неналоговые доходы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*Доходы от использования имущества.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_s1038"/>
            <p:cNvSpPr>
              <a:spLocks noChangeArrowheads="1"/>
            </p:cNvSpPr>
            <p:nvPr/>
          </p:nvSpPr>
          <p:spPr bwMode="auto">
            <a:xfrm>
              <a:off x="10639" y="4076"/>
              <a:ext cx="5399" cy="433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Безвозмездные</a:t>
              </a: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ru-RU" sz="21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поступления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*Дотации;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*Субсидии;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*Субвенции;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*Иные межбюджетные трансферты;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*Прочие безвозмездные поступления (спонсорские поступления от организаций, граждан).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305073"/>
            <a:ext cx="86409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Амосовский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сельсовет»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Медвенского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 Курской области 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Прогнозируемый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общий объем доходов бюджета муниципального образования на 2024 год в сумме 3 838 250 рублей 00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копеек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 год в сумме 2 541 494 рублей 00 копеек.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На 2026 год в сумме 2 547 975 рублей 00 копеек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расходов бюджета муниципального образования на 2024 год в сумме 4 013 287 рублей 00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копеек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 год в сумме 2 541 494 рублей 00 копеек.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На 2026 год в сумме 2 547 975 рублей 00 копеек.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3)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Дефицит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бюджета муниципального образования на 2024 год в сумме 175 037 рублей 00 копеек;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прогнозируемый общий объем доходов бюджета муниципального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Прогнозируемый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дефицит бюджета муниципального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На 2025 год в сумме 0 рубля 00 копеек.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На 2026 год в сумме 0 рубля 00 копеек.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052736"/>
          <a:ext cx="8712968" cy="5479796"/>
        </p:xfrm>
        <a:graphic>
          <a:graphicData uri="http://schemas.openxmlformats.org/drawingml/2006/table">
            <a:tbl>
              <a:tblPr/>
              <a:tblGrid>
                <a:gridCol w="5112568"/>
                <a:gridCol w="1152128"/>
                <a:gridCol w="1224136"/>
                <a:gridCol w="1224136"/>
              </a:tblGrid>
              <a:tr h="116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бюджета - всего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3838250,00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2541494,00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2547975,00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1750371,00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1716674,00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1751599,00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385876,00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414508,00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445901,00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385876,00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414508,00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445901,00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19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227,227.1 и 228 Налогового кодекса Российской Федерации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368666,00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396316,00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426040,00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94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28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 в отношении доходов от долевого участия в организации, полученных в виде дивидендов (в части суммы налога, не превышающей 650 000 рублей)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15294,00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16178,00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17681,00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28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 в отношении доходов от долевого участия в организации, полученных в виде дивидендов (в части суммы налога, превышающей 650 000 рублей)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1690,00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1788,00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1954,00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82654,00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86125,00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89657,00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82654,00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86125,00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89657,00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82654,00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86125,00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89657,00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1216041,00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1216041,00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1216041,00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169790,00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169790,00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169790,00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94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169790,00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169790,00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169790,00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1046251,00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1046251,00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1046251,00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71600" y="47439"/>
            <a:ext cx="784887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99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Поступления доходов в бюджет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Амосовского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сельсовета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Медвенского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района в 2024 году и на плановый период 2025 и 2026 годов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99200" algn="l"/>
              </a:tabLst>
            </a:pPr>
            <a:r>
              <a:rPr lang="ru-RU" sz="1200" b="1" dirty="0" smtClean="0">
                <a:cs typeface="Arial" pitchFamily="34" charset="0"/>
              </a:rPr>
              <a:t>рублей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99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99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60648"/>
          <a:ext cx="8689304" cy="6066917"/>
        </p:xfrm>
        <a:graphic>
          <a:graphicData uri="http://schemas.openxmlformats.org/drawingml/2006/table">
            <a:tbl>
              <a:tblPr/>
              <a:tblGrid>
                <a:gridCol w="5112568"/>
                <a:gridCol w="1296144"/>
                <a:gridCol w="1152128"/>
                <a:gridCol w="1128464"/>
              </a:tblGrid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с организаций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328957,00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328957,00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328957,00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1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328957,00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328957,00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328957,00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с физических лиц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717294,00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717294,00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717294,00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82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717294,00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717294,00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717294,00</a:t>
                      </a:r>
                    </a:p>
                  </a:txBody>
                  <a:tcPr marL="13276" marR="13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1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10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15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заключения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15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заключения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65800,00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3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2087879,00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759020,00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730576,00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1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2087879,00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759020,00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730576,00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48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1203471,00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610299,00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567809,00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48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493710,00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1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493710,00</a:t>
                      </a:r>
                    </a:p>
                  </a:txBody>
                  <a:tcPr marL="13276" marR="13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94">
                <a:tc>
                  <a:txBody>
                    <a:bodyPr/>
                    <a:lstStyle/>
                    <a:p>
                      <a:pPr marL="11176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 из бюджетов муниципальных районов, городских округов с внутригородским делением 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709761,00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610299,00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567809,00</a:t>
                      </a:r>
                    </a:p>
                  </a:txBody>
                  <a:tcPr marL="13276" marR="1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1341</Words>
  <Application>Microsoft Office PowerPoint</Application>
  <PresentationFormat>Экран (4:3)</PresentationFormat>
  <Paragraphs>321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Администрация Амосовского сельсовета Медвенского района Курской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Амосовского сельсовета Медвенского района Курской области</dc:title>
  <dc:creator>Пользователь</dc:creator>
  <cp:lastModifiedBy>Пользователь</cp:lastModifiedBy>
  <cp:revision>16</cp:revision>
  <dcterms:created xsi:type="dcterms:W3CDTF">2024-01-11T12:02:05Z</dcterms:created>
  <dcterms:modified xsi:type="dcterms:W3CDTF">2024-01-11T13:54:58Z</dcterms:modified>
</cp:coreProperties>
</file>